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75" d="100"/>
          <a:sy n="75" d="100"/>
        </p:scale>
        <p:origin x="102" y="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875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2323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416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04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1932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728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058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940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510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422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738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B4F26B-2680-44CA-B57E-68836A488747}" type="datetimeFigureOut">
              <a:rPr lang="ko-KR" altLang="en-US" smtClean="0"/>
              <a:t>2020-09-02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34491-D07D-4ACB-8C99-9877D1B3B0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822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u="sng" dirty="0" smtClean="0"/>
              <a:t>로봇종합설계</a:t>
            </a:r>
            <a:r>
              <a:rPr lang="en-US" altLang="ko-KR" sz="2400" b="1" u="sng" dirty="0" smtClean="0"/>
              <a:t>1(</a:t>
            </a:r>
            <a:r>
              <a:rPr lang="ko-KR" altLang="en-US" sz="2400" b="1" u="sng" dirty="0" smtClean="0"/>
              <a:t>캡스톤디자인</a:t>
            </a:r>
            <a:r>
              <a:rPr lang="en-US" altLang="ko-KR" sz="2400" b="1" u="sng" dirty="0" smtClean="0"/>
              <a:t>)</a:t>
            </a:r>
          </a:p>
          <a:p>
            <a:pPr>
              <a:lnSpc>
                <a:spcPct val="150000"/>
              </a:lnSpc>
            </a:pPr>
            <a:endParaRPr lang="en-US" altLang="ko-KR" sz="1400" b="1" u="sng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설계 목표</a:t>
            </a:r>
            <a:r>
              <a:rPr lang="en-US" altLang="ko-KR" sz="2000" dirty="0" smtClean="0"/>
              <a:t>: </a:t>
            </a:r>
            <a:r>
              <a:rPr lang="ko-KR" altLang="en-US" sz="2000" dirty="0"/>
              <a:t>물체 운반이 가능한 이동형 로봇 </a:t>
            </a:r>
            <a:r>
              <a:rPr lang="ko-KR" altLang="en-US" sz="2000" dirty="0" smtClean="0"/>
              <a:t>시스템</a:t>
            </a:r>
            <a:endParaRPr lang="en-US" altLang="ko-K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상세 설명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각기 다른 위치에 존재하는 물체의 운반이 가능한 로봇 시스템을 개발한다</a:t>
            </a:r>
            <a:r>
              <a:rPr lang="en-US" altLang="ko-KR" dirty="0" smtClean="0"/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물체는 총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개이며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모두 다른 높이에 위치하고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무게 또한 다르다</a:t>
            </a:r>
            <a:r>
              <a:rPr lang="en-US" altLang="ko-KR" dirty="0" smtClean="0"/>
              <a:t>.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운반해야 하는 물체는 세가지 타입이 존재한다</a:t>
            </a:r>
            <a:r>
              <a:rPr lang="en-US" altLang="ko-KR" dirty="0" smtClean="0"/>
              <a:t>.</a:t>
            </a:r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1) 1kg: </a:t>
            </a:r>
            <a:r>
              <a:rPr lang="ko-KR" altLang="en-US" dirty="0" smtClean="0"/>
              <a:t>옆면 개방 </a:t>
            </a:r>
            <a:r>
              <a:rPr lang="en-US" altLang="ko-KR" dirty="0" smtClean="0"/>
              <a:t>+ </a:t>
            </a:r>
            <a:r>
              <a:rPr lang="ko-KR" altLang="en-US" dirty="0" smtClean="0"/>
              <a:t>질량 </a:t>
            </a:r>
            <a:r>
              <a:rPr lang="ko-KR" altLang="en-US" dirty="0" smtClean="0"/>
              <a:t>미 고정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2) 2.5kg: </a:t>
            </a:r>
            <a:r>
              <a:rPr lang="ko-KR" altLang="en-US" dirty="0" smtClean="0"/>
              <a:t>옆면 개방 </a:t>
            </a:r>
            <a:r>
              <a:rPr lang="en-US" altLang="ko-KR" dirty="0" smtClean="0"/>
              <a:t>+ </a:t>
            </a:r>
            <a:r>
              <a:rPr lang="ko-KR" altLang="en-US" dirty="0" smtClean="0"/>
              <a:t>질량 고정</a:t>
            </a:r>
            <a:endParaRPr lang="en-US" altLang="ko-KR" dirty="0" smtClean="0"/>
          </a:p>
          <a:p>
            <a:pPr lvl="2">
              <a:lnSpc>
                <a:spcPct val="150000"/>
              </a:lnSpc>
            </a:pPr>
            <a:r>
              <a:rPr lang="en-US" altLang="ko-KR" dirty="0" smtClean="0"/>
              <a:t>3) 5kg: </a:t>
            </a:r>
            <a:r>
              <a:rPr lang="ko-KR" altLang="en-US" dirty="0" smtClean="0"/>
              <a:t>옆면 폐쇄 </a:t>
            </a:r>
            <a:r>
              <a:rPr lang="en-US" altLang="ko-KR" dirty="0" smtClean="0"/>
              <a:t>+ </a:t>
            </a:r>
            <a:r>
              <a:rPr lang="ko-KR" altLang="en-US" dirty="0" smtClean="0"/>
              <a:t>질량 고정</a:t>
            </a:r>
            <a:r>
              <a:rPr lang="en-US" altLang="ko-KR" dirty="0" smtClean="0"/>
              <a:t> </a:t>
            </a:r>
            <a:endParaRPr lang="ko-KR" altLang="en-US" sz="2400" b="1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sp>
        <p:nvSpPr>
          <p:cNvPr id="6" name="직사각형 5"/>
          <p:cNvSpPr/>
          <p:nvPr/>
        </p:nvSpPr>
        <p:spPr>
          <a:xfrm>
            <a:off x="4064576" y="6041124"/>
            <a:ext cx="781396" cy="75230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/>
          <p:cNvGrpSpPr/>
          <p:nvPr/>
        </p:nvGrpSpPr>
        <p:grpSpPr>
          <a:xfrm>
            <a:off x="4064576" y="5257649"/>
            <a:ext cx="781396" cy="756459"/>
            <a:chOff x="2194562" y="2769989"/>
            <a:chExt cx="781396" cy="756459"/>
          </a:xfrm>
        </p:grpSpPr>
        <p:sp>
          <p:nvSpPr>
            <p:cNvPr id="7" name="직사각형 6"/>
            <p:cNvSpPr/>
            <p:nvPr/>
          </p:nvSpPr>
          <p:spPr>
            <a:xfrm>
              <a:off x="2194562" y="2769989"/>
              <a:ext cx="781396" cy="756459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직선 연결선 10"/>
            <p:cNvCxnSpPr/>
            <p:nvPr/>
          </p:nvCxnSpPr>
          <p:spPr>
            <a:xfrm>
              <a:off x="2194562" y="3389288"/>
              <a:ext cx="781396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직사각형 11"/>
            <p:cNvSpPr/>
            <p:nvPr/>
          </p:nvSpPr>
          <p:spPr>
            <a:xfrm>
              <a:off x="2370515" y="2905072"/>
              <a:ext cx="429489" cy="44057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5943258" y="5769108"/>
            <a:ext cx="781396" cy="102431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/>
          <p:cNvGrpSpPr/>
          <p:nvPr/>
        </p:nvGrpSpPr>
        <p:grpSpPr>
          <a:xfrm>
            <a:off x="5943258" y="4981246"/>
            <a:ext cx="781396" cy="756459"/>
            <a:chOff x="3715791" y="2769989"/>
            <a:chExt cx="781396" cy="756459"/>
          </a:xfrm>
        </p:grpSpPr>
        <p:sp>
          <p:nvSpPr>
            <p:cNvPr id="14" name="직사각형 13"/>
            <p:cNvSpPr/>
            <p:nvPr/>
          </p:nvSpPr>
          <p:spPr>
            <a:xfrm>
              <a:off x="3715791" y="2769989"/>
              <a:ext cx="781396" cy="756459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연결선 14"/>
            <p:cNvCxnSpPr/>
            <p:nvPr/>
          </p:nvCxnSpPr>
          <p:spPr>
            <a:xfrm>
              <a:off x="3715791" y="3389288"/>
              <a:ext cx="781396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직사각형 15"/>
            <p:cNvSpPr/>
            <p:nvPr/>
          </p:nvSpPr>
          <p:spPr>
            <a:xfrm>
              <a:off x="3891744" y="2905072"/>
              <a:ext cx="429489" cy="44057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7795607" y="5421826"/>
            <a:ext cx="781396" cy="13716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7795607" y="4665366"/>
            <a:ext cx="781396" cy="756459"/>
            <a:chOff x="5353399" y="2769989"/>
            <a:chExt cx="781396" cy="756459"/>
          </a:xfrm>
        </p:grpSpPr>
        <p:sp>
          <p:nvSpPr>
            <p:cNvPr id="18" name="직사각형 17"/>
            <p:cNvSpPr/>
            <p:nvPr/>
          </p:nvSpPr>
          <p:spPr>
            <a:xfrm>
              <a:off x="5353399" y="2769989"/>
              <a:ext cx="781396" cy="756459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/>
            <p:cNvCxnSpPr/>
            <p:nvPr/>
          </p:nvCxnSpPr>
          <p:spPr>
            <a:xfrm>
              <a:off x="5353399" y="3389288"/>
              <a:ext cx="781396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직사각형 19"/>
            <p:cNvSpPr/>
            <p:nvPr/>
          </p:nvSpPr>
          <p:spPr>
            <a:xfrm>
              <a:off x="5529352" y="2905072"/>
              <a:ext cx="429489" cy="440574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571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5" name="직선 연결선 24"/>
          <p:cNvCxnSpPr/>
          <p:nvPr/>
        </p:nvCxnSpPr>
        <p:spPr>
          <a:xfrm>
            <a:off x="3923258" y="5876948"/>
            <a:ext cx="0" cy="916478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H="1">
            <a:off x="3815193" y="5866331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 flipH="1">
            <a:off x="3815193" y="6793426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036306" y="6123184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250mm</a:t>
            </a:r>
            <a:endParaRPr lang="ko-KR" altLang="en-US" dirty="0"/>
          </a:p>
        </p:txBody>
      </p:sp>
      <p:cxnSp>
        <p:nvCxnSpPr>
          <p:cNvPr id="31" name="직선 연결선 30"/>
          <p:cNvCxnSpPr/>
          <p:nvPr/>
        </p:nvCxnSpPr>
        <p:spPr>
          <a:xfrm>
            <a:off x="5796110" y="5598014"/>
            <a:ext cx="0" cy="119541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 flipH="1">
            <a:off x="5688045" y="5598014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 flipH="1">
            <a:off x="5688045" y="6793426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909158" y="5943459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500mm</a:t>
            </a:r>
            <a:endParaRPr lang="ko-KR" altLang="en-US" dirty="0"/>
          </a:p>
        </p:txBody>
      </p:sp>
      <p:cxnSp>
        <p:nvCxnSpPr>
          <p:cNvPr id="36" name="직선 연결선 35"/>
          <p:cNvCxnSpPr/>
          <p:nvPr/>
        </p:nvCxnSpPr>
        <p:spPr>
          <a:xfrm>
            <a:off x="7649846" y="5296451"/>
            <a:ext cx="0" cy="149697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 flipH="1">
            <a:off x="7541781" y="5296451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 flipH="1">
            <a:off x="7541781" y="6793426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762894" y="5819040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750mm</a:t>
            </a:r>
            <a:endParaRPr lang="ko-KR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4197830" y="4861301"/>
            <a:ext cx="514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5kg</a:t>
            </a:r>
            <a:endParaRPr lang="ko-KR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5989149" y="4605936"/>
            <a:ext cx="689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2.5kg</a:t>
            </a:r>
            <a:endParaRPr lang="ko-KR" alt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7909076" y="4306134"/>
            <a:ext cx="514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1kg</a:t>
            </a:r>
            <a:endParaRPr lang="ko-KR" altLang="en-US" dirty="0"/>
          </a:p>
        </p:txBody>
      </p:sp>
      <p:cxnSp>
        <p:nvCxnSpPr>
          <p:cNvPr id="44" name="직선 연결선 43"/>
          <p:cNvCxnSpPr/>
          <p:nvPr/>
        </p:nvCxnSpPr>
        <p:spPr>
          <a:xfrm flipH="1">
            <a:off x="959600" y="6211099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 flipH="1">
            <a:off x="959600" y="5966339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그룹 45"/>
          <p:cNvGrpSpPr/>
          <p:nvPr/>
        </p:nvGrpSpPr>
        <p:grpSpPr>
          <a:xfrm>
            <a:off x="1233922" y="4898743"/>
            <a:ext cx="1314797" cy="1304043"/>
            <a:chOff x="2194562" y="2769989"/>
            <a:chExt cx="781396" cy="756459"/>
          </a:xfrm>
        </p:grpSpPr>
        <p:sp>
          <p:nvSpPr>
            <p:cNvPr id="47" name="직사각형 46"/>
            <p:cNvSpPr/>
            <p:nvPr/>
          </p:nvSpPr>
          <p:spPr>
            <a:xfrm>
              <a:off x="2194562" y="2769989"/>
              <a:ext cx="781396" cy="756459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8" name="직선 연결선 47"/>
            <p:cNvCxnSpPr/>
            <p:nvPr/>
          </p:nvCxnSpPr>
          <p:spPr>
            <a:xfrm>
              <a:off x="2194562" y="3389288"/>
              <a:ext cx="781396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0" name="직선 연결선 49"/>
          <p:cNvCxnSpPr/>
          <p:nvPr/>
        </p:nvCxnSpPr>
        <p:spPr>
          <a:xfrm flipH="1" flipV="1">
            <a:off x="2615966" y="4861301"/>
            <a:ext cx="1419514" cy="369332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 flipH="1">
            <a:off x="2615966" y="6033953"/>
            <a:ext cx="1448610" cy="161767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/>
          <p:cNvCxnSpPr/>
          <p:nvPr/>
        </p:nvCxnSpPr>
        <p:spPr>
          <a:xfrm>
            <a:off x="1065416" y="5990286"/>
            <a:ext cx="0" cy="220813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209123" y="5896729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50mm</a:t>
            </a:r>
            <a:endParaRPr lang="ko-KR" altLang="en-US" dirty="0"/>
          </a:p>
        </p:txBody>
      </p:sp>
      <p:cxnSp>
        <p:nvCxnSpPr>
          <p:cNvPr id="57" name="직선 연결선 56"/>
          <p:cNvCxnSpPr/>
          <p:nvPr/>
        </p:nvCxnSpPr>
        <p:spPr>
          <a:xfrm>
            <a:off x="1233922" y="6364704"/>
            <a:ext cx="131479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>
            <a:off x="1221798" y="6270621"/>
            <a:ext cx="0" cy="221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>
            <a:off x="2548719" y="6253757"/>
            <a:ext cx="0" cy="221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1433051" y="6364033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200mm</a:t>
            </a:r>
            <a:endParaRPr lang="ko-KR" altLang="en-US" dirty="0"/>
          </a:p>
        </p:txBody>
      </p:sp>
      <p:cxnSp>
        <p:nvCxnSpPr>
          <p:cNvPr id="69" name="직선 연결선 68"/>
          <p:cNvCxnSpPr/>
          <p:nvPr/>
        </p:nvCxnSpPr>
        <p:spPr>
          <a:xfrm flipH="1">
            <a:off x="962634" y="4876633"/>
            <a:ext cx="224444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92103" y="5233658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150mm</a:t>
            </a:r>
            <a:endParaRPr lang="ko-KR" altLang="en-US" dirty="0"/>
          </a:p>
        </p:txBody>
      </p:sp>
      <p:cxnSp>
        <p:nvCxnSpPr>
          <p:cNvPr id="72" name="직선 연결선 71"/>
          <p:cNvCxnSpPr/>
          <p:nvPr/>
        </p:nvCxnSpPr>
        <p:spPr>
          <a:xfrm>
            <a:off x="1071822" y="4898743"/>
            <a:ext cx="0" cy="1071531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822758" y="4460476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운반해야 하는 물체</a:t>
            </a:r>
            <a:endParaRPr lang="ko-KR" alt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1552759" y="528466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옆면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3506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1" name="직사각형 50"/>
          <p:cNvSpPr/>
          <p:nvPr/>
        </p:nvSpPr>
        <p:spPr>
          <a:xfrm>
            <a:off x="4131077" y="2308712"/>
            <a:ext cx="249730" cy="23498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직사각형 52"/>
          <p:cNvSpPr/>
          <p:nvPr/>
        </p:nvSpPr>
        <p:spPr>
          <a:xfrm>
            <a:off x="5289317" y="2308712"/>
            <a:ext cx="249730" cy="23498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/>
          <p:cNvSpPr/>
          <p:nvPr/>
        </p:nvSpPr>
        <p:spPr>
          <a:xfrm>
            <a:off x="4715739" y="2023853"/>
            <a:ext cx="249730" cy="23498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267026" y="1639118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rgbClr val="C00000"/>
                </a:solidFill>
              </a:rPr>
              <a:t>물체 위치</a:t>
            </a:r>
            <a:endParaRPr lang="ko-KR" altLang="en-US" b="1" dirty="0">
              <a:solidFill>
                <a:srgbClr val="C00000"/>
              </a:solidFill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4715739" y="4589170"/>
            <a:ext cx="249730" cy="234983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4253287" y="4132496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>
                <a:solidFill>
                  <a:schemeClr val="accent5"/>
                </a:solidFill>
              </a:rPr>
              <a:t>시작 위치</a:t>
            </a:r>
            <a:endParaRPr lang="ko-KR" altLang="en-US" b="1" dirty="0">
              <a:solidFill>
                <a:schemeClr val="accent5"/>
              </a:solidFill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4510489" y="5945096"/>
            <a:ext cx="646490" cy="63771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/>
          <p:cNvSpPr txBox="1"/>
          <p:nvPr/>
        </p:nvSpPr>
        <p:spPr>
          <a:xfrm>
            <a:off x="4253286" y="5507862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mtClean="0"/>
              <a:t>운반 위치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912499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6878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진행 방식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/>
              <a:t>5</a:t>
            </a:r>
            <a:r>
              <a:rPr lang="ko-KR" altLang="en-US" dirty="0" smtClean="0"/>
              <a:t>인 </a:t>
            </a:r>
            <a:r>
              <a:rPr lang="en-US" altLang="ko-KR" dirty="0" smtClean="0"/>
              <a:t>1</a:t>
            </a:r>
            <a:r>
              <a:rPr lang="ko-KR" altLang="en-US" dirty="0" smtClean="0"/>
              <a:t>조 팀 구성 </a:t>
            </a:r>
            <a:r>
              <a:rPr lang="en-US" altLang="ko-KR" dirty="0" smtClean="0"/>
              <a:t>(</a:t>
            </a:r>
            <a:r>
              <a:rPr lang="ko-KR" altLang="en-US" dirty="0" smtClean="0"/>
              <a:t>총 </a:t>
            </a:r>
            <a:r>
              <a:rPr lang="en-US" altLang="ko-KR" dirty="0" smtClean="0"/>
              <a:t>14</a:t>
            </a:r>
            <a:r>
              <a:rPr lang="ko-KR" altLang="en-US" dirty="0" smtClean="0"/>
              <a:t>인 수강 중이므로</a:t>
            </a:r>
            <a:r>
              <a:rPr lang="en-US" altLang="ko-KR" dirty="0" smtClean="0"/>
              <a:t>, 5+5+4</a:t>
            </a:r>
            <a:r>
              <a:rPr lang="ko-KR" altLang="en-US" dirty="0" smtClean="0"/>
              <a:t>로 구성</a:t>
            </a:r>
            <a:r>
              <a:rPr lang="en-US" altLang="ko-KR" dirty="0" smtClean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매 주 각 팀에서는 각자 </a:t>
            </a:r>
            <a:r>
              <a:rPr lang="en-US" altLang="ko-KR" dirty="0" smtClean="0"/>
              <a:t>1</a:t>
            </a:r>
            <a:r>
              <a:rPr lang="ko-KR" altLang="en-US" dirty="0" smtClean="0"/>
              <a:t>주일 동안 진행한 사항에 대해서 발표를 진행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 smtClean="0"/>
              <a:t>12</a:t>
            </a:r>
            <a:r>
              <a:rPr lang="ko-KR" altLang="en-US" dirty="0" smtClean="0"/>
              <a:t>월 </a:t>
            </a:r>
            <a:r>
              <a:rPr lang="en-US" altLang="ko-KR" dirty="0"/>
              <a:t>2</a:t>
            </a:r>
            <a:r>
              <a:rPr lang="ko-KR" altLang="en-US" dirty="0" smtClean="0"/>
              <a:t>일 최종 경진대회 실시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 smtClean="0"/>
              <a:t>12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16</a:t>
            </a:r>
            <a:r>
              <a:rPr lang="ko-KR" altLang="en-US" dirty="0" smtClean="0"/>
              <a:t>일까지 최종보고서 제출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endParaRPr lang="en-US" altLang="ko-KR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최종 </a:t>
            </a:r>
            <a:r>
              <a:rPr lang="ko-KR" altLang="en-US" dirty="0" smtClean="0"/>
              <a:t>경진대회 룰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solidFill>
                  <a:prstClr val="black"/>
                </a:solidFill>
              </a:rPr>
              <a:t>각 팀당 </a:t>
            </a:r>
            <a:r>
              <a:rPr lang="en-US" altLang="ko-KR" dirty="0" smtClean="0">
                <a:solidFill>
                  <a:prstClr val="black"/>
                </a:solidFill>
              </a:rPr>
              <a:t>3</a:t>
            </a:r>
            <a:r>
              <a:rPr lang="ko-KR" altLang="en-US" dirty="0" smtClean="0">
                <a:solidFill>
                  <a:prstClr val="black"/>
                </a:solidFill>
              </a:rPr>
              <a:t>번의 기회</a:t>
            </a:r>
            <a:endParaRPr lang="en-US" altLang="ko-KR" dirty="0" smtClean="0">
              <a:solidFill>
                <a:prstClr val="black"/>
              </a:solidFill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기회당 제한시간 </a:t>
            </a:r>
            <a:r>
              <a:rPr lang="en-US" altLang="ko-KR" dirty="0"/>
              <a:t>5</a:t>
            </a:r>
            <a:r>
              <a:rPr lang="ko-KR" altLang="en-US" dirty="0" smtClean="0"/>
              <a:t>분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dirty="0" smtClean="0">
                <a:solidFill>
                  <a:prstClr val="black"/>
                </a:solidFill>
              </a:rPr>
              <a:t>[</a:t>
            </a:r>
            <a:r>
              <a:rPr lang="ko-KR" altLang="en-US" dirty="0" smtClean="0">
                <a:solidFill>
                  <a:prstClr val="black"/>
                </a:solidFill>
              </a:rPr>
              <a:t>물체 </a:t>
            </a:r>
            <a:r>
              <a:rPr lang="ko-KR" altLang="en-US" dirty="0">
                <a:solidFill>
                  <a:prstClr val="black"/>
                </a:solidFill>
              </a:rPr>
              <a:t>이동 성공 시 각각 </a:t>
            </a:r>
            <a:r>
              <a:rPr lang="en-US" altLang="ko-KR" dirty="0">
                <a:solidFill>
                  <a:prstClr val="black"/>
                </a:solidFill>
              </a:rPr>
              <a:t>50</a:t>
            </a:r>
            <a:r>
              <a:rPr lang="ko-KR" altLang="en-US" dirty="0">
                <a:solidFill>
                  <a:prstClr val="black"/>
                </a:solidFill>
              </a:rPr>
              <a:t>점 </a:t>
            </a:r>
            <a:r>
              <a:rPr lang="en-US" altLang="ko-KR" dirty="0">
                <a:solidFill>
                  <a:prstClr val="black"/>
                </a:solidFill>
              </a:rPr>
              <a:t>(</a:t>
            </a:r>
            <a:r>
              <a:rPr lang="ko-KR" altLang="en-US" dirty="0">
                <a:solidFill>
                  <a:prstClr val="black"/>
                </a:solidFill>
              </a:rPr>
              <a:t>총 </a:t>
            </a:r>
            <a:r>
              <a:rPr lang="en-US" altLang="ko-KR" dirty="0">
                <a:solidFill>
                  <a:prstClr val="black"/>
                </a:solidFill>
              </a:rPr>
              <a:t>150</a:t>
            </a:r>
            <a:r>
              <a:rPr lang="ko-KR" altLang="en-US" dirty="0">
                <a:solidFill>
                  <a:prstClr val="black"/>
                </a:solidFill>
              </a:rPr>
              <a:t>점</a:t>
            </a:r>
            <a:r>
              <a:rPr lang="en-US" altLang="ko-KR" dirty="0" smtClean="0">
                <a:solidFill>
                  <a:prstClr val="black"/>
                </a:solidFill>
              </a:rPr>
              <a:t>) + </a:t>
            </a:r>
            <a:r>
              <a:rPr lang="en-US" altLang="ko-KR" dirty="0" smtClean="0"/>
              <a:t>(300 – </a:t>
            </a:r>
            <a:r>
              <a:rPr lang="ko-KR" altLang="en-US" dirty="0" smtClean="0"/>
              <a:t>물체 이동 완료 시간</a:t>
            </a:r>
            <a:r>
              <a:rPr lang="en-US" altLang="ko-KR" dirty="0" smtClean="0"/>
              <a:t>)</a:t>
            </a:r>
            <a:r>
              <a:rPr lang="ko-KR" altLang="en-US" dirty="0" smtClean="0"/>
              <a:t>점</a:t>
            </a:r>
            <a:r>
              <a:rPr lang="en-US" altLang="ko-KR" dirty="0" smtClean="0"/>
              <a:t>]/</a:t>
            </a:r>
            <a:r>
              <a:rPr lang="ko-KR" altLang="en-US" dirty="0" err="1" smtClean="0"/>
              <a:t>로봇무게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/>
              <a:t>기타 사항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노트북을 이용한 조작을 제외하면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조작 </a:t>
            </a:r>
            <a:r>
              <a:rPr lang="ko-KR" altLang="en-US" dirty="0">
                <a:latin typeface="+mn-ea"/>
              </a:rPr>
              <a:t>방식에 제한 없음 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유선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무선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제스처 인식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음성 인식 등등 모두 사용 가능</a:t>
            </a:r>
            <a:r>
              <a:rPr lang="en-US" altLang="ko-KR" dirty="0" smtClean="0"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하드웨어 관련 사항</a:t>
            </a:r>
            <a:r>
              <a:rPr lang="en-US" altLang="ko-KR" dirty="0" smtClean="0">
                <a:latin typeface="+mn-ea"/>
              </a:rPr>
              <a:t>(</a:t>
            </a:r>
            <a:r>
              <a:rPr lang="ko-KR" altLang="en-US" dirty="0" smtClean="0">
                <a:latin typeface="+mn-ea"/>
              </a:rPr>
              <a:t>무게 </a:t>
            </a:r>
            <a:r>
              <a:rPr lang="ko-KR" altLang="en-US" dirty="0">
                <a:latin typeface="+mn-ea"/>
              </a:rPr>
              <a:t>및 부피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모터 개수 </a:t>
            </a:r>
            <a:r>
              <a:rPr lang="ko-KR" altLang="en-US" dirty="0" smtClean="0">
                <a:latin typeface="+mn-ea"/>
              </a:rPr>
              <a:t>등</a:t>
            </a:r>
            <a:r>
              <a:rPr lang="en-US" altLang="ko-KR" dirty="0" smtClean="0">
                <a:latin typeface="+mn-ea"/>
              </a:rPr>
              <a:t>)</a:t>
            </a:r>
            <a:r>
              <a:rPr lang="ko-KR" altLang="en-US" dirty="0" smtClean="0">
                <a:latin typeface="+mn-ea"/>
              </a:rPr>
              <a:t>에 제한 없음</a:t>
            </a:r>
            <a:endParaRPr lang="en-US" altLang="ko-KR" dirty="0" smtClean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외부 전원 공급 방식 사용 불가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경진대회 시작 후 충전 불가</a:t>
            </a:r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224161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/>
              <a:t>평가 방식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/>
              <a:t>경진대회 결과 </a:t>
            </a:r>
            <a:r>
              <a:rPr lang="en-US" altLang="ko-KR" dirty="0"/>
              <a:t>40</a:t>
            </a:r>
            <a:r>
              <a:rPr lang="en-US" altLang="ko-KR" dirty="0" smtClean="0"/>
              <a:t>% + </a:t>
            </a:r>
            <a:r>
              <a:rPr lang="ko-KR" altLang="en-US" dirty="0" smtClean="0"/>
              <a:t>최종 </a:t>
            </a:r>
            <a:r>
              <a:rPr lang="ko-KR" altLang="en-US" dirty="0"/>
              <a:t>보고서 </a:t>
            </a:r>
            <a:r>
              <a:rPr lang="en-US" altLang="ko-KR" dirty="0"/>
              <a:t>20</a:t>
            </a:r>
            <a:r>
              <a:rPr lang="en-US" altLang="ko-KR" dirty="0" smtClean="0"/>
              <a:t>% + </a:t>
            </a:r>
            <a:r>
              <a:rPr lang="ko-KR" altLang="en-US" dirty="0" smtClean="0"/>
              <a:t>주차 </a:t>
            </a:r>
            <a:r>
              <a:rPr lang="ko-KR" altLang="en-US" dirty="0"/>
              <a:t>별 팀 발표 </a:t>
            </a:r>
            <a:r>
              <a:rPr lang="en-US" altLang="ko-KR" dirty="0"/>
              <a:t>30</a:t>
            </a:r>
            <a:r>
              <a:rPr lang="en-US" altLang="ko-KR" dirty="0" smtClean="0"/>
              <a:t>% + </a:t>
            </a:r>
            <a:r>
              <a:rPr lang="ko-KR" altLang="en-US" dirty="0" smtClean="0"/>
              <a:t>팀 </a:t>
            </a:r>
            <a:r>
              <a:rPr lang="ko-KR" altLang="en-US" dirty="0"/>
              <a:t>내 조원 평가 </a:t>
            </a:r>
            <a:r>
              <a:rPr lang="en-US" altLang="ko-KR" dirty="0"/>
              <a:t>10%</a:t>
            </a:r>
          </a:p>
          <a:p>
            <a:pPr>
              <a:lnSpc>
                <a:spcPct val="150000"/>
              </a:lnSpc>
            </a:pPr>
            <a:endParaRPr lang="en-US" altLang="ko-K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지원금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학생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인당 학과 지원금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만원 </a:t>
            </a:r>
            <a:r>
              <a:rPr lang="en-US" altLang="ko-KR" dirty="0" smtClean="0"/>
              <a:t>+ </a:t>
            </a:r>
            <a:r>
              <a:rPr lang="ko-KR" altLang="en-US" dirty="0" err="1" smtClean="0"/>
              <a:t>링크사업단</a:t>
            </a:r>
            <a:r>
              <a:rPr lang="ko-KR" altLang="en-US" dirty="0" smtClean="0"/>
              <a:t> 지원금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만원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공학혁신교육센터 지원금 약 </a:t>
            </a:r>
            <a:r>
              <a:rPr lang="en-US" altLang="ko-KR" dirty="0" smtClean="0"/>
              <a:t>20</a:t>
            </a:r>
            <a:r>
              <a:rPr lang="ko-KR" altLang="en-US" dirty="0" smtClean="0"/>
              <a:t>만원 </a:t>
            </a:r>
            <a:r>
              <a:rPr lang="en-US" altLang="ko-KR" dirty="0" smtClean="0"/>
              <a:t>(4</a:t>
            </a:r>
            <a:r>
              <a:rPr lang="ko-KR" altLang="en-US" dirty="0" smtClean="0"/>
              <a:t>인 </a:t>
            </a:r>
            <a:r>
              <a:rPr lang="en-US" altLang="ko-KR" dirty="0" smtClean="0"/>
              <a:t>1</a:t>
            </a:r>
            <a:r>
              <a:rPr lang="ko-KR" altLang="en-US" dirty="0" smtClean="0"/>
              <a:t>팀 조에 지원</a:t>
            </a:r>
            <a:r>
              <a:rPr lang="en-US" altLang="ko-KR" dirty="0" smtClean="0"/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링크사업단과 공학혁신교육센터 지원금은 </a:t>
            </a:r>
            <a:r>
              <a:rPr lang="en-US" altLang="ko-KR" dirty="0" smtClean="0"/>
              <a:t>10</a:t>
            </a:r>
            <a:r>
              <a:rPr lang="ko-KR" altLang="en-US" dirty="0" smtClean="0"/>
              <a:t>월 이후 사용 가능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자세한 사용 방법은 학과사무실에 문의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endParaRPr lang="en-US" altLang="ko-KR" sz="20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제공 물품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모터 </a:t>
            </a:r>
            <a:r>
              <a:rPr lang="ko-KR" altLang="en-US" dirty="0">
                <a:latin typeface="+mn-ea"/>
              </a:rPr>
              <a:t>팀당</a:t>
            </a:r>
            <a:r>
              <a:rPr lang="en-US" altLang="ko-KR" dirty="0">
                <a:latin typeface="+mn-ea"/>
              </a:rPr>
              <a:t> 3</a:t>
            </a:r>
            <a:r>
              <a:rPr lang="ko-KR" altLang="en-US" dirty="0" smtClean="0">
                <a:latin typeface="+mn-ea"/>
              </a:rPr>
              <a:t>개 </a:t>
            </a:r>
            <a:r>
              <a:rPr lang="en-US" altLang="ko-KR" dirty="0" smtClean="0">
                <a:latin typeface="+mn-ea"/>
              </a:rPr>
              <a:t>(</a:t>
            </a:r>
            <a:r>
              <a:rPr lang="en-US" altLang="ko-KR" dirty="0">
                <a:latin typeface="+mn-ea"/>
              </a:rPr>
              <a:t>120W </a:t>
            </a:r>
            <a:r>
              <a:rPr lang="en-US" altLang="ko-KR" dirty="0" smtClean="0">
                <a:latin typeface="+mn-ea"/>
              </a:rPr>
              <a:t>BLDC EC45flat with Encoder/ Part number 608148)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모터드라이버 팀당 </a:t>
            </a:r>
            <a:r>
              <a:rPr lang="en-US" altLang="ko-KR" dirty="0" smtClean="0">
                <a:latin typeface="+mn-ea"/>
              </a:rPr>
              <a:t>3</a:t>
            </a:r>
            <a:r>
              <a:rPr lang="ko-KR" altLang="en-US" dirty="0" smtClean="0">
                <a:latin typeface="+mn-ea"/>
              </a:rPr>
              <a:t>개</a:t>
            </a:r>
            <a:r>
              <a:rPr lang="en-US" altLang="ko-KR" dirty="0" smtClean="0">
                <a:latin typeface="+mn-ea"/>
              </a:rPr>
              <a:t> (ESCON 50/5, 4-Q </a:t>
            </a:r>
            <a:r>
              <a:rPr lang="en-US" altLang="ko-KR" dirty="0" err="1" smtClean="0">
                <a:latin typeface="+mn-ea"/>
              </a:rPr>
              <a:t>Servocontroller</a:t>
            </a:r>
            <a:r>
              <a:rPr lang="en-US" altLang="ko-KR" dirty="0" smtClean="0"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제어연산장치 </a:t>
            </a:r>
            <a:r>
              <a:rPr lang="en-US" altLang="ko-KR" dirty="0" smtClean="0"/>
              <a:t>(NI </a:t>
            </a:r>
            <a:r>
              <a:rPr lang="en-US" altLang="ko-KR" dirty="0" err="1" smtClean="0"/>
              <a:t>MyRIO</a:t>
            </a:r>
            <a:r>
              <a:rPr lang="en-US" altLang="ko-KR" dirty="0" smtClean="0"/>
              <a:t>) </a:t>
            </a:r>
            <a:r>
              <a:rPr lang="ko-KR" altLang="en-US" dirty="0" smtClean="0"/>
              <a:t>팀당 </a:t>
            </a:r>
            <a:r>
              <a:rPr lang="en-US" altLang="ko-KR" dirty="0" smtClean="0"/>
              <a:t>1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/>
              <a:t>그 외 학과에 미사용 중인 모터 및 드라이버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센서 등 사용 가능 </a:t>
            </a:r>
            <a:r>
              <a:rPr lang="en-US" altLang="ko-KR" dirty="0" smtClean="0"/>
              <a:t>(</a:t>
            </a:r>
            <a:r>
              <a:rPr lang="ko-KR" altLang="en-US" dirty="0" smtClean="0"/>
              <a:t>학과사무실 보고</a:t>
            </a:r>
            <a:r>
              <a:rPr lang="en-US" altLang="ko-KR" dirty="0" smtClean="0"/>
              <a:t>)</a:t>
            </a:r>
          </a:p>
          <a:p>
            <a:pPr lvl="1" algn="r">
              <a:lnSpc>
                <a:spcPct val="150000"/>
              </a:lnSpc>
            </a:pPr>
            <a:r>
              <a:rPr lang="en-US" altLang="ko-KR" sz="1600" b="1" dirty="0" smtClean="0">
                <a:solidFill>
                  <a:srgbClr val="C00000"/>
                </a:solidFill>
              </a:rPr>
              <a:t>※ 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단</a:t>
            </a:r>
            <a:r>
              <a:rPr lang="en-US" altLang="ko-KR" sz="1600" b="1" dirty="0" smtClean="0">
                <a:solidFill>
                  <a:srgbClr val="C00000"/>
                </a:solidFill>
              </a:rPr>
              <a:t>, </a:t>
            </a:r>
            <a:r>
              <a:rPr lang="ko-KR" altLang="en-US" sz="1600" b="1" dirty="0" smtClean="0">
                <a:solidFill>
                  <a:srgbClr val="C00000"/>
                </a:solidFill>
              </a:rPr>
              <a:t>제공한 모터와 드라이버는 반드시 모두 사용해야 함</a:t>
            </a:r>
            <a:endParaRPr lang="en-US" altLang="ko-KR" sz="1600" b="1" dirty="0" smtClean="0">
              <a:solidFill>
                <a:srgbClr val="C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23455"/>
            <a:ext cx="1847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sz="2000" dirty="0" smtClean="0"/>
          </a:p>
          <a:p>
            <a:endParaRPr lang="en-US" altLang="ko-KR" sz="2000" dirty="0"/>
          </a:p>
          <a:p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104839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배송 정보</a:t>
            </a:r>
            <a:endParaRPr lang="en-US" altLang="ko-KR" sz="2000" dirty="0" smtClean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경상북도 경산시 대학로 </a:t>
            </a:r>
            <a:r>
              <a:rPr lang="en-US" altLang="ko-KR" dirty="0" smtClean="0">
                <a:latin typeface="+mn-ea"/>
              </a:rPr>
              <a:t>280 </a:t>
            </a:r>
            <a:r>
              <a:rPr lang="ko-KR" altLang="en-US" dirty="0" smtClean="0">
                <a:latin typeface="+mn-ea"/>
              </a:rPr>
              <a:t>영남대학교 </a:t>
            </a:r>
            <a:r>
              <a:rPr lang="ko-KR" altLang="en-US" dirty="0" err="1" smtClean="0">
                <a:latin typeface="+mn-ea"/>
              </a:rPr>
              <a:t>로봇관</a:t>
            </a:r>
            <a:r>
              <a:rPr lang="en-US" altLang="ko-KR" dirty="0" smtClean="0">
                <a:latin typeface="+mn-ea"/>
              </a:rPr>
              <a:t>(G13)</a:t>
            </a:r>
            <a:r>
              <a:rPr lang="ko-KR" altLang="en-US" dirty="0" smtClean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213</a:t>
            </a:r>
            <a:r>
              <a:rPr lang="ko-KR" altLang="en-US" dirty="0" smtClean="0">
                <a:latin typeface="+mn-ea"/>
              </a:rPr>
              <a:t>호 인간로봇융합연구실 </a:t>
            </a:r>
            <a:r>
              <a:rPr lang="en-US" altLang="ko-KR" dirty="0" smtClean="0">
                <a:latin typeface="+mn-ea"/>
              </a:rPr>
              <a:t>(</a:t>
            </a:r>
            <a:r>
              <a:rPr lang="ko-KR" altLang="en-US" dirty="0" smtClean="0">
                <a:latin typeface="+mn-ea"/>
              </a:rPr>
              <a:t>주문인 이름과 연락처 반드시 기재</a:t>
            </a:r>
            <a:r>
              <a:rPr lang="en-US" altLang="ko-KR" dirty="0" smtClean="0">
                <a:latin typeface="+mn-ea"/>
              </a:rPr>
              <a:t>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000" dirty="0" smtClean="0"/>
              <a:t>수업</a:t>
            </a:r>
            <a:r>
              <a:rPr lang="en-US" altLang="ko-KR" sz="2000" dirty="0"/>
              <a:t> </a:t>
            </a:r>
            <a:r>
              <a:rPr lang="ko-KR" altLang="en-US" sz="2000" dirty="0" smtClean="0"/>
              <a:t>조교</a:t>
            </a:r>
            <a:endParaRPr lang="en-US" altLang="ko-KR" sz="2000" dirty="0"/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dirty="0" smtClean="0">
                <a:latin typeface="+mn-ea"/>
              </a:rPr>
              <a:t>로봇기계공학과 </a:t>
            </a:r>
            <a:r>
              <a:rPr lang="en-US" altLang="ko-KR" dirty="0" smtClean="0">
                <a:latin typeface="+mn-ea"/>
              </a:rPr>
              <a:t>17</a:t>
            </a:r>
            <a:r>
              <a:rPr lang="ko-KR" altLang="en-US" dirty="0" smtClean="0">
                <a:latin typeface="+mn-ea"/>
              </a:rPr>
              <a:t>학번 김현철 </a:t>
            </a:r>
            <a:r>
              <a:rPr lang="en-US" altLang="ko-KR" dirty="0" smtClean="0">
                <a:latin typeface="+mn-ea"/>
              </a:rPr>
              <a:t>(hckim@ynu.ac.kr)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82102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225</TotalTime>
  <Words>387</Words>
  <Application>Microsoft Office PowerPoint</Application>
  <PresentationFormat>화면 슬라이드 쇼(4:3)</PresentationFormat>
  <Paragraphs>63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맑은 고딕</vt:lpstr>
      <vt:lpstr>Arial</vt:lpstr>
      <vt:lpstr>Calibri</vt:lpstr>
      <vt:lpstr>Calibri Light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Choi Jungsu</dc:creator>
  <cp:lastModifiedBy>Choi Jungsu</cp:lastModifiedBy>
  <cp:revision>49</cp:revision>
  <dcterms:created xsi:type="dcterms:W3CDTF">2020-09-02T01:05:08Z</dcterms:created>
  <dcterms:modified xsi:type="dcterms:W3CDTF">2020-09-02T07:26:17Z</dcterms:modified>
</cp:coreProperties>
</file>

<file path=docProps/thumbnail.jpeg>
</file>